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365760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1520" userDrawn="1">
          <p15:clr>
            <a:srgbClr val="A4A3A4"/>
          </p15:clr>
        </p15:guide>
        <p15:guide id="2" orient="horz" pos="86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12D"/>
    <a:srgbClr val="49382C"/>
    <a:srgbClr val="FFFFFF"/>
    <a:srgbClr val="353535"/>
    <a:srgbClr val="EFECE5"/>
    <a:srgbClr val="E6E6E6"/>
    <a:srgbClr val="FCE06A"/>
    <a:srgbClr val="FF9966"/>
    <a:srgbClr val="000000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10" autoAdjust="0"/>
    <p:restoredTop sz="94609"/>
  </p:normalViewPr>
  <p:slideViewPr>
    <p:cSldViewPr snapToGrid="0">
      <p:cViewPr>
        <p:scale>
          <a:sx n="46" d="100"/>
          <a:sy n="46" d="100"/>
        </p:scale>
        <p:origin x="1120" y="248"/>
      </p:cViewPr>
      <p:guideLst>
        <p:guide pos="11520"/>
        <p:guide orient="horz"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12A07-714E-E14E-B5BD-30529B1B6DBD}" type="datetimeFigureOut">
              <a:rPr lang="en-US" smtClean="0"/>
              <a:t>5/9/22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A7CFFB-3F04-A644-ABA1-96DE775D1B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45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1pPr>
    <a:lvl2pPr marL="415595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2pPr>
    <a:lvl3pPr marL="831190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3pPr>
    <a:lvl4pPr marL="1246784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4pPr>
    <a:lvl5pPr marL="1662379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5pPr>
    <a:lvl6pPr marL="2077974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6pPr>
    <a:lvl7pPr marL="2493569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7pPr>
    <a:lvl8pPr marL="2909164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8pPr>
    <a:lvl9pPr marL="3324758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7CFFB-3F04-A644-ABA1-96DE775D1B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54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489452"/>
            <a:ext cx="310896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35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460500"/>
            <a:ext cx="7886700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460500"/>
            <a:ext cx="23202900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451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3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6838958"/>
            <a:ext cx="315468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8357858"/>
            <a:ext cx="315468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45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632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6"/>
            <a:ext cx="315468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6724652"/>
            <a:ext cx="15473360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020300"/>
            <a:ext cx="1547336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6724652"/>
            <a:ext cx="15549564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020300"/>
            <a:ext cx="15549564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29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027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71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6"/>
            <a:ext cx="185166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03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3949706"/>
            <a:ext cx="185166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80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6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D9034-8C4C-43FC-992A-5C073EC8907D}" type="datetimeFigureOut">
              <a:rPr lang="en-US" smtClean="0"/>
              <a:t>5/9/22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6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5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A437C3-FDD4-42EF-AAA0-1D94BE803789}"/>
              </a:ext>
            </a:extLst>
          </p:cNvPr>
          <p:cNvSpPr/>
          <p:nvPr/>
        </p:nvSpPr>
        <p:spPr>
          <a:xfrm>
            <a:off x="-355600" y="2073249"/>
            <a:ext cx="37337999" cy="25541773"/>
          </a:xfrm>
          <a:prstGeom prst="rect">
            <a:avLst/>
          </a:prstGeom>
          <a:solidFill>
            <a:srgbClr val="EFE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25" dirty="0">
              <a:latin typeface="Myriad Pro" panose="020B0503030403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7F945FE-DF64-4F9B-A388-73A7C9D3C844}"/>
              </a:ext>
            </a:extLst>
          </p:cNvPr>
          <p:cNvSpPr/>
          <p:nvPr/>
        </p:nvSpPr>
        <p:spPr>
          <a:xfrm>
            <a:off x="-355599" y="-366365"/>
            <a:ext cx="37337998" cy="3332398"/>
          </a:xfrm>
          <a:prstGeom prst="rect">
            <a:avLst/>
          </a:prstGeom>
          <a:solidFill>
            <a:srgbClr val="353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25">
              <a:latin typeface="Myriad Pro" panose="020B0503030403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DC2AC8-C6A3-4155-BD51-69C5B76A5316}"/>
              </a:ext>
            </a:extLst>
          </p:cNvPr>
          <p:cNvSpPr/>
          <p:nvPr/>
        </p:nvSpPr>
        <p:spPr>
          <a:xfrm>
            <a:off x="-54744" y="404911"/>
            <a:ext cx="36576000" cy="109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546" b="1" kern="0" dirty="0">
                <a:solidFill>
                  <a:schemeClr val="bg1"/>
                </a:solidFill>
                <a:latin typeface="Myriad Pro" panose="020B0503030403020204" pitchFamily="34" charset="0"/>
                <a:ea typeface="Times New Roman" charset="0"/>
                <a:cs typeface="Times New Roman" charset="0"/>
              </a:rPr>
              <a:t>Restoring B+W Photos: Image Colorization with Hybrid U-Net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86F73B-90C8-4180-B8D4-90F7A18509D2}"/>
              </a:ext>
            </a:extLst>
          </p:cNvPr>
          <p:cNvSpPr txBox="1"/>
          <p:nvPr/>
        </p:nvSpPr>
        <p:spPr>
          <a:xfrm>
            <a:off x="0" y="1535817"/>
            <a:ext cx="36521255" cy="931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55" dirty="0" err="1">
                <a:solidFill>
                  <a:schemeClr val="bg1"/>
                </a:solidFill>
                <a:latin typeface="Myriad Pro" panose="020B0503030403020204" pitchFamily="34" charset="0"/>
              </a:rPr>
              <a:t>Jiahua</a:t>
            </a:r>
            <a:r>
              <a:rPr lang="en-US" sz="5455" dirty="0">
                <a:solidFill>
                  <a:schemeClr val="bg1"/>
                </a:solidFill>
                <a:latin typeface="Myriad Pro" panose="020B0503030403020204" pitchFamily="34" charset="0"/>
              </a:rPr>
              <a:t> Chen, Kathy Li, </a:t>
            </a:r>
            <a:r>
              <a:rPr lang="en-US" sz="5455" dirty="0" err="1">
                <a:solidFill>
                  <a:schemeClr val="bg1"/>
                </a:solidFill>
                <a:latin typeface="Myriad Pro" panose="020B0503030403020204" pitchFamily="34" charset="0"/>
              </a:rPr>
              <a:t>Sreshtaa</a:t>
            </a:r>
            <a:r>
              <a:rPr lang="en-US" sz="5455" dirty="0">
                <a:solidFill>
                  <a:schemeClr val="bg1"/>
                </a:solidFill>
                <a:latin typeface="Myriad Pro" panose="020B0503030403020204" pitchFamily="34" charset="0"/>
              </a:rPr>
              <a:t> Rajesh, Kiara </a:t>
            </a:r>
            <a:r>
              <a:rPr lang="en-US" sz="5455" dirty="0" err="1">
                <a:solidFill>
                  <a:schemeClr val="bg1"/>
                </a:solidFill>
                <a:latin typeface="Myriad Pro" panose="020B0503030403020204" pitchFamily="34" charset="0"/>
              </a:rPr>
              <a:t>Vong</a:t>
            </a:r>
            <a:endParaRPr lang="en-US" sz="5455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02D06680-532E-4F0F-93C1-3FD9D403E1B9}"/>
              </a:ext>
            </a:extLst>
          </p:cNvPr>
          <p:cNvGrpSpPr/>
          <p:nvPr/>
        </p:nvGrpSpPr>
        <p:grpSpPr>
          <a:xfrm>
            <a:off x="461180" y="3452676"/>
            <a:ext cx="35665042" cy="23622062"/>
            <a:chOff x="564676" y="3810239"/>
            <a:chExt cx="39231546" cy="25984269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A8671E7A-CC61-41D7-86DA-604D48FB4E6B}"/>
                </a:ext>
              </a:extLst>
            </p:cNvPr>
            <p:cNvGrpSpPr/>
            <p:nvPr/>
          </p:nvGrpSpPr>
          <p:grpSpPr>
            <a:xfrm>
              <a:off x="607955" y="3810239"/>
              <a:ext cx="39188267" cy="7048182"/>
              <a:chOff x="607955" y="3810239"/>
              <a:chExt cx="39188267" cy="7048182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E8AFEF31-7A5C-4BDF-83AF-917579776E11}"/>
                  </a:ext>
                </a:extLst>
              </p:cNvPr>
              <p:cNvGrpSpPr/>
              <p:nvPr/>
            </p:nvGrpSpPr>
            <p:grpSpPr>
              <a:xfrm>
                <a:off x="607955" y="3810239"/>
                <a:ext cx="12761890" cy="7044980"/>
                <a:chOff x="528371" y="3780336"/>
                <a:chExt cx="16235628" cy="7044980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561AF572-863E-44DC-B6E9-4C1DFBAE0E8F}"/>
                    </a:ext>
                  </a:extLst>
                </p:cNvPr>
                <p:cNvGrpSpPr/>
                <p:nvPr/>
              </p:nvGrpSpPr>
              <p:grpSpPr>
                <a:xfrm>
                  <a:off x="528371" y="3780336"/>
                  <a:ext cx="16235628" cy="7044980"/>
                  <a:chOff x="528371" y="3780336"/>
                  <a:chExt cx="16235628" cy="7044980"/>
                </a:xfrm>
              </p:grpSpPr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D5541095-5A62-4AC5-8702-329303BF571D}"/>
                      </a:ext>
                    </a:extLst>
                  </p:cNvPr>
                  <p:cNvSpPr/>
                  <p:nvPr/>
                </p:nvSpPr>
                <p:spPr>
                  <a:xfrm>
                    <a:off x="528372" y="3785008"/>
                    <a:ext cx="16235627" cy="7040308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2" name="Title 1">
                    <a:extLst>
                      <a:ext uri="{FF2B5EF4-FFF2-40B4-BE49-F238E27FC236}">
                        <a16:creationId xmlns:a16="http://schemas.microsoft.com/office/drawing/2014/main" id="{62B7F180-BE66-4621-A55E-204ED1858219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8371" y="3780336"/>
                    <a:ext cx="16235627" cy="959241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4364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Motivation</a:t>
                    </a:r>
                  </a:p>
                </p:txBody>
              </p:sp>
            </p:grpSp>
            <p:sp>
              <p:nvSpPr>
                <p:cNvPr id="324" name="TextBox 323">
                  <a:extLst>
                    <a:ext uri="{FF2B5EF4-FFF2-40B4-BE49-F238E27FC236}">
                      <a16:creationId xmlns:a16="http://schemas.microsoft.com/office/drawing/2014/main" id="{834105EF-BF6E-47B5-B1C9-6AFA75F45859}"/>
                    </a:ext>
                  </a:extLst>
                </p:cNvPr>
                <p:cNvSpPr txBox="1"/>
                <p:nvPr/>
              </p:nvSpPr>
              <p:spPr>
                <a:xfrm>
                  <a:off x="1059546" y="5069426"/>
                  <a:ext cx="9685044" cy="50275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spcAft>
                      <a:spcPts val="600"/>
                    </a:spcAft>
                  </a:pPr>
                  <a:r>
                    <a:rPr lang="en-US" sz="3200" b="1" dirty="0">
                      <a:latin typeface="Myriad Pro" panose="020B0503030403020204" pitchFamily="34" charset="0"/>
                    </a:rPr>
                    <a:t>Image </a:t>
                  </a:r>
                  <a:r>
                    <a:rPr lang="en-US" sz="3200" b="1" dirty="0" err="1">
                      <a:latin typeface="Myriad Pro" panose="020B0503030403020204" pitchFamily="34" charset="0"/>
                    </a:rPr>
                    <a:t>recolorization</a:t>
                  </a:r>
                  <a:r>
                    <a:rPr lang="en-US" sz="3200" b="1" dirty="0">
                      <a:latin typeface="Myriad Pro" panose="020B0503030403020204" pitchFamily="34" charset="0"/>
                    </a:rPr>
                    <a:t> benefits: </a:t>
                  </a:r>
                </a:p>
                <a:p>
                  <a:pPr marL="571500" indent="-571500">
                    <a:spcAft>
                      <a:spcPts val="12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Restoring old art and/or historic artifacts</a:t>
                  </a:r>
                </a:p>
                <a:p>
                  <a:pPr marL="571500" indent="-571500">
                    <a:spcAft>
                      <a:spcPts val="12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Highlighting different features in images (think medical imaging) </a:t>
                  </a:r>
                </a:p>
                <a:p>
                  <a:pPr marL="571500" indent="-571500">
                    <a:spcAft>
                      <a:spcPts val="12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Applications in photo editing, data augmentation</a:t>
                  </a:r>
                </a:p>
                <a:p>
                  <a:pPr marL="571500" indent="-571500">
                    <a:spcAft>
                      <a:spcPts val="12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Finally… </a:t>
                  </a:r>
                  <a:r>
                    <a:rPr lang="en-US" sz="3200" b="1" dirty="0">
                      <a:latin typeface="Myriad Pro" panose="020B0503030403020204" pitchFamily="34" charset="0"/>
                    </a:rPr>
                    <a:t>it’s cool!</a:t>
                  </a: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BE64387E-CA23-4EC6-97D8-9B3293C8E080}"/>
                  </a:ext>
                </a:extLst>
              </p:cNvPr>
              <p:cNvGrpSpPr/>
              <p:nvPr/>
            </p:nvGrpSpPr>
            <p:grpSpPr>
              <a:xfrm>
                <a:off x="13599291" y="3810239"/>
                <a:ext cx="13080488" cy="7044980"/>
                <a:chOff x="13500301" y="3780336"/>
                <a:chExt cx="13080488" cy="7044980"/>
              </a:xfrm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38B3DE2-A0A3-4805-943B-B0A2F36EBB41}"/>
                    </a:ext>
                  </a:extLst>
                </p:cNvPr>
                <p:cNvGrpSpPr/>
                <p:nvPr/>
              </p:nvGrpSpPr>
              <p:grpSpPr>
                <a:xfrm>
                  <a:off x="13500301" y="3780336"/>
                  <a:ext cx="13080488" cy="7044980"/>
                  <a:chOff x="17811102" y="3780336"/>
                  <a:chExt cx="9488352" cy="7044980"/>
                </a:xfrm>
              </p:grpSpPr>
              <p:sp>
                <p:nvSpPr>
                  <p:cNvPr id="326" name="Rectangle 325">
                    <a:extLst>
                      <a:ext uri="{FF2B5EF4-FFF2-40B4-BE49-F238E27FC236}">
                        <a16:creationId xmlns:a16="http://schemas.microsoft.com/office/drawing/2014/main" id="{9B2331AD-DCA8-491C-83E0-99DBF80E46F5}"/>
                      </a:ext>
                    </a:extLst>
                  </p:cNvPr>
                  <p:cNvSpPr/>
                  <p:nvPr/>
                </p:nvSpPr>
                <p:spPr>
                  <a:xfrm>
                    <a:off x="17811102" y="3785008"/>
                    <a:ext cx="9488352" cy="7040308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27" name="Title 1">
                    <a:extLst>
                      <a:ext uri="{FF2B5EF4-FFF2-40B4-BE49-F238E27FC236}">
                        <a16:creationId xmlns:a16="http://schemas.microsoft.com/office/drawing/2014/main" id="{E4B0E8EC-F106-47EF-8CD5-47ED94FEC168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7811102" y="3780336"/>
                    <a:ext cx="9488352" cy="959241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4364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Datasets</a:t>
                    </a:r>
                  </a:p>
                </p:txBody>
              </p:sp>
            </p:grpSp>
            <p:sp>
              <p:nvSpPr>
                <p:cNvPr id="216" name="TextBox 215">
                  <a:extLst>
                    <a:ext uri="{FF2B5EF4-FFF2-40B4-BE49-F238E27FC236}">
                      <a16:creationId xmlns:a16="http://schemas.microsoft.com/office/drawing/2014/main" id="{759AC739-EC08-4F69-9A19-E06337F00D37}"/>
                    </a:ext>
                  </a:extLst>
                </p:cNvPr>
                <p:cNvSpPr txBox="1"/>
                <p:nvPr/>
              </p:nvSpPr>
              <p:spPr>
                <a:xfrm>
                  <a:off x="13776144" y="4890944"/>
                  <a:ext cx="12451043" cy="2810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200" dirty="0">
                      <a:latin typeface="Myriad Pro" panose="020B0503030403020204" pitchFamily="34" charset="0"/>
                    </a:rPr>
                    <a:t>Due to the fact that we used a number of pre-trained networks in our model architecture, parts of our CNN were trained on the following datasets: </a:t>
                  </a:r>
                  <a:endParaRPr lang="en-US" sz="3200" b="1" dirty="0">
                    <a:latin typeface="Myriad Pro" panose="020B0503030403020204" pitchFamily="34" charset="0"/>
                  </a:endParaRPr>
                </a:p>
                <a:p>
                  <a:pPr marL="457200" indent="-457200">
                    <a:buFont typeface="Arial" panose="020B0604020202020204" pitchFamily="34" charset="0"/>
                    <a:buChar char="•"/>
                  </a:pPr>
                  <a:endParaRPr lang="en-US" sz="3200" b="1" dirty="0">
                    <a:latin typeface="Myriad Pro" panose="020B0503030403020204" pitchFamily="34" charset="0"/>
                  </a:endParaRPr>
                </a:p>
                <a:p>
                  <a:endParaRPr lang="en-US" sz="3200" b="1" dirty="0">
                    <a:latin typeface="Myriad Pro" panose="020B0503030403020204" pitchFamily="34" charset="0"/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A8A223A-6F41-4106-B561-4B2B68E5632D}"/>
                  </a:ext>
                </a:extLst>
              </p:cNvPr>
              <p:cNvGrpSpPr/>
              <p:nvPr/>
            </p:nvGrpSpPr>
            <p:grpSpPr>
              <a:xfrm>
                <a:off x="26909226" y="3810239"/>
                <a:ext cx="12886996" cy="7048182"/>
                <a:chOff x="26909228" y="3777133"/>
                <a:chExt cx="12886996" cy="7048182"/>
              </a:xfrm>
            </p:grpSpPr>
            <p:grpSp>
              <p:nvGrpSpPr>
                <p:cNvPr id="97" name="Group 96">
                  <a:extLst>
                    <a:ext uri="{FF2B5EF4-FFF2-40B4-BE49-F238E27FC236}">
                      <a16:creationId xmlns:a16="http://schemas.microsoft.com/office/drawing/2014/main" id="{C5FB14EE-70FA-4E93-B0B1-896C316EC117}"/>
                    </a:ext>
                  </a:extLst>
                </p:cNvPr>
                <p:cNvGrpSpPr/>
                <p:nvPr/>
              </p:nvGrpSpPr>
              <p:grpSpPr>
                <a:xfrm>
                  <a:off x="26909228" y="3777133"/>
                  <a:ext cx="12793430" cy="7048182"/>
                  <a:chOff x="27634436" y="3777133"/>
                  <a:chExt cx="12068221" cy="7048182"/>
                </a:xfrm>
              </p:grpSpPr>
              <p:sp>
                <p:nvSpPr>
                  <p:cNvPr id="370" name="Rectangle 369">
                    <a:extLst>
                      <a:ext uri="{FF2B5EF4-FFF2-40B4-BE49-F238E27FC236}">
                        <a16:creationId xmlns:a16="http://schemas.microsoft.com/office/drawing/2014/main" id="{8E0602D7-3FAD-4DDB-8FD8-5B9A523D9CA2}"/>
                      </a:ext>
                    </a:extLst>
                  </p:cNvPr>
                  <p:cNvSpPr/>
                  <p:nvPr/>
                </p:nvSpPr>
                <p:spPr>
                  <a:xfrm>
                    <a:off x="27634436" y="3780336"/>
                    <a:ext cx="12068221" cy="7044979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71" name="Title 1">
                    <a:extLst>
                      <a:ext uri="{FF2B5EF4-FFF2-40B4-BE49-F238E27FC236}">
                        <a16:creationId xmlns:a16="http://schemas.microsoft.com/office/drawing/2014/main" id="{606F1E0F-32C3-4D92-9416-077B326E39D3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7634436" y="3777133"/>
                    <a:ext cx="12068221" cy="959241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4364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Training Optimizations</a:t>
                    </a:r>
                  </a:p>
                </p:txBody>
              </p:sp>
            </p:grpSp>
            <p:sp>
              <p:nvSpPr>
                <p:cNvPr id="220" name="TextBox 219">
                  <a:extLst>
                    <a:ext uri="{FF2B5EF4-FFF2-40B4-BE49-F238E27FC236}">
                      <a16:creationId xmlns:a16="http://schemas.microsoft.com/office/drawing/2014/main" id="{759AC739-EC08-4F69-9A19-E06337F00D37}"/>
                    </a:ext>
                  </a:extLst>
                </p:cNvPr>
                <p:cNvSpPr txBox="1"/>
                <p:nvPr/>
              </p:nvSpPr>
              <p:spPr>
                <a:xfrm>
                  <a:off x="27049190" y="4888649"/>
                  <a:ext cx="12747034" cy="11849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200" b="1" dirty="0">
                      <a:latin typeface="Myriad Pro" panose="020B0503030403020204" pitchFamily="34" charset="0"/>
                    </a:rPr>
                    <a:t>Progressive Resizing</a:t>
                  </a:r>
                </a:p>
                <a:p>
                  <a:pPr marL="467596" indent="-467596">
                    <a:buFont typeface="Arial" panose="020B0604020202020204" pitchFamily="34" charset="0"/>
                    <a:buChar char="•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We train our network on progressively larger image sizes. [2]</a:t>
                  </a:r>
                </a:p>
              </p:txBody>
            </p:sp>
          </p:grp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A33E8542-A397-4657-AE37-12A9B76367F3}"/>
                </a:ext>
              </a:extLst>
            </p:cNvPr>
            <p:cNvGrpSpPr/>
            <p:nvPr/>
          </p:nvGrpSpPr>
          <p:grpSpPr>
            <a:xfrm>
              <a:off x="17985469" y="11152098"/>
              <a:ext cx="21798211" cy="7125591"/>
              <a:chOff x="-6789489" y="11803309"/>
              <a:chExt cx="46665600" cy="7540433"/>
            </a:xfrm>
          </p:grpSpPr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F436EEC6-8265-4E60-B4DA-26A5B39C4333}"/>
                  </a:ext>
                </a:extLst>
              </p:cNvPr>
              <p:cNvSpPr/>
              <p:nvPr/>
            </p:nvSpPr>
            <p:spPr>
              <a:xfrm>
                <a:off x="-6789489" y="11803309"/>
                <a:ext cx="46665593" cy="7540433"/>
              </a:xfrm>
              <a:prstGeom prst="rect">
                <a:avLst/>
              </a:prstGeom>
              <a:solidFill>
                <a:srgbClr val="F9F6E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25" dirty="0">
                  <a:solidFill>
                    <a:schemeClr val="bg1"/>
                  </a:solidFill>
                  <a:latin typeface="Myriad Pro" panose="020B0503030403020204" pitchFamily="34" charset="0"/>
                </a:endParaRPr>
              </a:p>
            </p:txBody>
          </p:sp>
          <p:sp>
            <p:nvSpPr>
              <p:cNvPr id="223" name="Title 1">
                <a:extLst>
                  <a:ext uri="{FF2B5EF4-FFF2-40B4-BE49-F238E27FC236}">
                    <a16:creationId xmlns:a16="http://schemas.microsoft.com/office/drawing/2014/main" id="{11C58E2D-5B89-48C4-A7C1-6CAE60DE38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-6789487" y="11806697"/>
                <a:ext cx="46665598" cy="1239601"/>
              </a:xfrm>
              <a:prstGeom prst="rect">
                <a:avLst/>
              </a:prstGeom>
              <a:solidFill>
                <a:srgbClr val="E7312D"/>
              </a:solidFill>
            </p:spPr>
            <p:txBody>
              <a:bodyPr anchor="ctr" anchorCtr="0"/>
              <a:lstStyle>
                <a:lvl1pPr algn="l" defTabSz="1604681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7722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CA" sz="4364" b="1" dirty="0">
                    <a:solidFill>
                      <a:schemeClr val="bg1"/>
                    </a:solidFill>
                    <a:latin typeface="Myriad Pro" panose="020B0503030403020204" pitchFamily="34" charset="0"/>
                  </a:rPr>
                  <a:t>How it works</a:t>
                </a:r>
              </a:p>
            </p:txBody>
          </p:sp>
        </p:grpSp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F7715A47-70DA-42DA-9359-3E594E0F3D10}"/>
                </a:ext>
              </a:extLst>
            </p:cNvPr>
            <p:cNvGrpSpPr/>
            <p:nvPr/>
          </p:nvGrpSpPr>
          <p:grpSpPr>
            <a:xfrm>
              <a:off x="564676" y="11155297"/>
              <a:ext cx="39219004" cy="16317808"/>
              <a:chOff x="564676" y="11063857"/>
              <a:chExt cx="39219004" cy="16317808"/>
            </a:xfrm>
          </p:grpSpPr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87690A7A-1C8C-41B5-A539-E20090549700}"/>
                  </a:ext>
                </a:extLst>
              </p:cNvPr>
              <p:cNvGrpSpPr/>
              <p:nvPr/>
            </p:nvGrpSpPr>
            <p:grpSpPr>
              <a:xfrm>
                <a:off x="564676" y="11063857"/>
                <a:ext cx="17208506" cy="16317808"/>
                <a:chOff x="446419" y="5490672"/>
                <a:chExt cx="29303905" cy="13549699"/>
              </a:xfrm>
            </p:grpSpPr>
            <p:sp>
              <p:nvSpPr>
                <p:cNvPr id="354" name="Rectangle 353">
                  <a:extLst>
                    <a:ext uri="{FF2B5EF4-FFF2-40B4-BE49-F238E27FC236}">
                      <a16:creationId xmlns:a16="http://schemas.microsoft.com/office/drawing/2014/main" id="{5B38BC69-F76E-49CC-A8E0-D28BAB158A45}"/>
                    </a:ext>
                  </a:extLst>
                </p:cNvPr>
                <p:cNvSpPr/>
                <p:nvPr/>
              </p:nvSpPr>
              <p:spPr>
                <a:xfrm>
                  <a:off x="477294" y="5700088"/>
                  <a:ext cx="29273028" cy="13340283"/>
                </a:xfrm>
                <a:prstGeom prst="rect">
                  <a:avLst/>
                </a:prstGeom>
                <a:solidFill>
                  <a:srgbClr val="F9F6E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425" dirty="0">
                    <a:solidFill>
                      <a:schemeClr val="bg1"/>
                    </a:solidFill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355" name="Title 1">
                  <a:extLst>
                    <a:ext uri="{FF2B5EF4-FFF2-40B4-BE49-F238E27FC236}">
                      <a16:creationId xmlns:a16="http://schemas.microsoft.com/office/drawing/2014/main" id="{B362E064-4CC1-4A7C-9CA5-B46EBE5A1B0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6419" y="5490672"/>
                  <a:ext cx="29303905" cy="974462"/>
                </a:xfrm>
                <a:prstGeom prst="rect">
                  <a:avLst/>
                </a:prstGeom>
                <a:solidFill>
                  <a:srgbClr val="E7312D"/>
                </a:solidFill>
              </p:spPr>
              <p:txBody>
                <a:bodyPr anchor="ctr" anchorCtr="0"/>
                <a:lstStyle>
                  <a:lvl1pPr algn="l" defTabSz="1604681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7722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CA" sz="4364" b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Results: </a:t>
                  </a:r>
                  <a:r>
                    <a:rPr lang="en-CA" sz="4364" i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Good and Bad</a:t>
                  </a:r>
                </a:p>
              </p:txBody>
            </p:sp>
          </p:grpSp>
          <p:grpSp>
            <p:nvGrpSpPr>
              <p:cNvPr id="350" name="Group 349">
                <a:extLst>
                  <a:ext uri="{FF2B5EF4-FFF2-40B4-BE49-F238E27FC236}">
                    <a16:creationId xmlns:a16="http://schemas.microsoft.com/office/drawing/2014/main" id="{D6545E09-923C-491C-A467-D131844B4D59}"/>
                  </a:ext>
                </a:extLst>
              </p:cNvPr>
              <p:cNvGrpSpPr/>
              <p:nvPr/>
            </p:nvGrpSpPr>
            <p:grpSpPr>
              <a:xfrm>
                <a:off x="17985469" y="17486363"/>
                <a:ext cx="21798211" cy="9826245"/>
                <a:chOff x="382220" y="10736543"/>
                <a:chExt cx="39320438" cy="8105100"/>
              </a:xfrm>
            </p:grpSpPr>
            <p:sp>
              <p:nvSpPr>
                <p:cNvPr id="351" name="Rectangle 350">
                  <a:extLst>
                    <a:ext uri="{FF2B5EF4-FFF2-40B4-BE49-F238E27FC236}">
                      <a16:creationId xmlns:a16="http://schemas.microsoft.com/office/drawing/2014/main" id="{0A2471D0-7C20-44C8-9D39-1BE29C4D5AA8}"/>
                    </a:ext>
                  </a:extLst>
                </p:cNvPr>
                <p:cNvSpPr/>
                <p:nvPr/>
              </p:nvSpPr>
              <p:spPr>
                <a:xfrm>
                  <a:off x="382220" y="11148799"/>
                  <a:ext cx="39320438" cy="7692844"/>
                </a:xfrm>
                <a:prstGeom prst="rect">
                  <a:avLst/>
                </a:prstGeom>
                <a:solidFill>
                  <a:srgbClr val="F9F6E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425" dirty="0">
                    <a:solidFill>
                      <a:schemeClr val="bg1"/>
                    </a:solidFill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352" name="Title 1">
                  <a:extLst>
                    <a:ext uri="{FF2B5EF4-FFF2-40B4-BE49-F238E27FC236}">
                      <a16:creationId xmlns:a16="http://schemas.microsoft.com/office/drawing/2014/main" id="{625DC599-BE49-4C03-8C0E-BD80550F238E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382222" y="10736543"/>
                  <a:ext cx="39320436" cy="959241"/>
                </a:xfrm>
                <a:prstGeom prst="rect">
                  <a:avLst/>
                </a:prstGeom>
                <a:solidFill>
                  <a:srgbClr val="E7312D"/>
                </a:solidFill>
              </p:spPr>
              <p:txBody>
                <a:bodyPr anchor="ctr" anchorCtr="0"/>
                <a:lstStyle>
                  <a:lvl1pPr algn="l" defTabSz="1604681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7722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CA" sz="4364" b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Model Architecture: </a:t>
                  </a:r>
                  <a:r>
                    <a:rPr lang="en-CA" sz="4364" i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U-Net with VGG16 &amp; ResNet50v2 Backbone</a:t>
                  </a:r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1E1AE6B-C295-43E7-90D0-375DB7E61660}"/>
                </a:ext>
              </a:extLst>
            </p:cNvPr>
            <p:cNvGrpSpPr/>
            <p:nvPr/>
          </p:nvGrpSpPr>
          <p:grpSpPr>
            <a:xfrm>
              <a:off x="569637" y="27517263"/>
              <a:ext cx="39214043" cy="2277245"/>
              <a:chOff x="569637" y="27517263"/>
              <a:chExt cx="39214043" cy="2277245"/>
            </a:xfrm>
          </p:grpSpPr>
          <p:grpSp>
            <p:nvGrpSpPr>
              <p:cNvPr id="1040" name="Group 1039">
                <a:extLst>
                  <a:ext uri="{FF2B5EF4-FFF2-40B4-BE49-F238E27FC236}">
                    <a16:creationId xmlns:a16="http://schemas.microsoft.com/office/drawing/2014/main" id="{EDE9CA09-ED7F-4A4E-9D30-CEBCE23C2024}"/>
                  </a:ext>
                </a:extLst>
              </p:cNvPr>
              <p:cNvGrpSpPr/>
              <p:nvPr/>
            </p:nvGrpSpPr>
            <p:grpSpPr>
              <a:xfrm>
                <a:off x="569637" y="27517263"/>
                <a:ext cx="39214043" cy="2277245"/>
                <a:chOff x="488615" y="27436196"/>
                <a:chExt cx="39214043" cy="2277245"/>
              </a:xfrm>
            </p:grpSpPr>
            <p:grpSp>
              <p:nvGrpSpPr>
                <p:cNvPr id="1037" name="Group 1036">
                  <a:extLst>
                    <a:ext uri="{FF2B5EF4-FFF2-40B4-BE49-F238E27FC236}">
                      <a16:creationId xmlns:a16="http://schemas.microsoft.com/office/drawing/2014/main" id="{3A498BD5-2BE9-4762-BE9F-85A5AB2B7683}"/>
                    </a:ext>
                  </a:extLst>
                </p:cNvPr>
                <p:cNvGrpSpPr/>
                <p:nvPr/>
              </p:nvGrpSpPr>
              <p:grpSpPr>
                <a:xfrm>
                  <a:off x="488615" y="27502128"/>
                  <a:ext cx="21371375" cy="2163187"/>
                  <a:chOff x="488615" y="27502128"/>
                  <a:chExt cx="21371375" cy="2163187"/>
                </a:xfrm>
              </p:grpSpPr>
              <p:grpSp>
                <p:nvGrpSpPr>
                  <p:cNvPr id="356" name="Group 355">
                    <a:extLst>
                      <a:ext uri="{FF2B5EF4-FFF2-40B4-BE49-F238E27FC236}">
                        <a16:creationId xmlns:a16="http://schemas.microsoft.com/office/drawing/2014/main" id="{99FAF9FB-DE16-4CEA-9B77-3DDE0918B059}"/>
                      </a:ext>
                    </a:extLst>
                  </p:cNvPr>
                  <p:cNvGrpSpPr/>
                  <p:nvPr/>
                </p:nvGrpSpPr>
                <p:grpSpPr>
                  <a:xfrm>
                    <a:off x="488615" y="27502128"/>
                    <a:ext cx="21371375" cy="2163187"/>
                    <a:chOff x="455496" y="12342623"/>
                    <a:chExt cx="39174286" cy="2163187"/>
                  </a:xfrm>
                </p:grpSpPr>
                <p:sp>
                  <p:nvSpPr>
                    <p:cNvPr id="357" name="Rectangle 356">
                      <a:extLst>
                        <a:ext uri="{FF2B5EF4-FFF2-40B4-BE49-F238E27FC236}">
                          <a16:creationId xmlns:a16="http://schemas.microsoft.com/office/drawing/2014/main" id="{B9438DC0-1246-4266-82F7-2633542D1B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5496" y="12342623"/>
                      <a:ext cx="39174286" cy="2163187"/>
                    </a:xfrm>
                    <a:prstGeom prst="rect">
                      <a:avLst/>
                    </a:prstGeom>
                    <a:solidFill>
                      <a:srgbClr val="F9F6EF"/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4425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endParaRPr>
                    </a:p>
                  </p:txBody>
                </p:sp>
                <p:sp>
                  <p:nvSpPr>
                    <p:cNvPr id="358" name="Title 1">
                      <a:extLst>
                        <a:ext uri="{FF2B5EF4-FFF2-40B4-BE49-F238E27FC236}">
                          <a16:creationId xmlns:a16="http://schemas.microsoft.com/office/drawing/2014/main" id="{17607228-51E6-4934-A821-4B4F148206F7}"/>
                        </a:ext>
                      </a:extLst>
                    </p:cNvPr>
                    <p:cNvSpPr txBox="1">
                      <a:spLocks/>
                    </p:cNvSpPr>
                    <p:nvPr/>
                  </p:nvSpPr>
                  <p:spPr>
                    <a:xfrm>
                      <a:off x="455496" y="12353355"/>
                      <a:ext cx="39174286" cy="573288"/>
                    </a:xfrm>
                    <a:prstGeom prst="rect">
                      <a:avLst/>
                    </a:prstGeom>
                    <a:solidFill>
                      <a:srgbClr val="E7312D"/>
                    </a:solidFill>
                  </p:spPr>
                  <p:txBody>
                    <a:bodyPr anchor="ctr" anchorCtr="0"/>
                    <a:lstStyle>
                      <a:lvl1pPr algn="l" defTabSz="1604681" rtl="0" eaLnBrk="1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buNone/>
                        <a:defRPr sz="7722" kern="1200">
                          <a:solidFill>
                            <a:schemeClr val="tx1"/>
                          </a:solidFill>
                          <a:latin typeface="+mj-lt"/>
                          <a:ea typeface="+mj-ea"/>
                          <a:cs typeface="+mj-cs"/>
                        </a:defRPr>
                      </a:lvl1pPr>
                    </a:lstStyle>
                    <a:p>
                      <a:pPr algn="ctr"/>
                      <a:r>
                        <a:rPr lang="en-CA" sz="3000" b="1" dirty="0">
                          <a:solidFill>
                            <a:schemeClr val="bg1"/>
                          </a:solidFill>
                          <a:latin typeface="Myriad Pro" panose="020B0503030403020204" pitchFamily="34" charset="0"/>
                        </a:rPr>
                        <a:t>References</a:t>
                      </a:r>
                    </a:p>
                  </p:txBody>
                </p:sp>
              </p:grpSp>
              <p:sp>
                <p:nvSpPr>
                  <p:cNvPr id="31" name="Rectangle 30">
                    <a:extLst>
                      <a:ext uri="{FF2B5EF4-FFF2-40B4-BE49-F238E27FC236}">
                        <a16:creationId xmlns:a16="http://schemas.microsoft.com/office/drawing/2014/main" id="{B9EECF50-FA55-4820-BEB5-EDEB078E94ED}"/>
                      </a:ext>
                    </a:extLst>
                  </p:cNvPr>
                  <p:cNvSpPr/>
                  <p:nvPr/>
                </p:nvSpPr>
                <p:spPr>
                  <a:xfrm>
                    <a:off x="655277" y="28175971"/>
                    <a:ext cx="21164651" cy="1371143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CA" sz="1500" dirty="0">
                        <a:latin typeface="Myriad Pro" panose="020B0503030403020204" pitchFamily="34" charset="0"/>
                      </a:rPr>
                      <a:t>[1]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Bolei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 Zhou, Agata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Lapedriza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, Aditya Khosla, Aude Oliva, and Antonio Torralba. Places: A 10 million image database for scene recognition. IEEE Transactions on Pattern Analysis and Machine Intelligence, 2017.</a:t>
                    </a:r>
                  </a:p>
                  <a:p>
                    <a:r>
                      <a:rPr lang="en-CA" sz="1500" dirty="0">
                        <a:latin typeface="Myriad Pro" panose="020B0503030403020204" pitchFamily="34" charset="0"/>
                      </a:rPr>
                      <a:t>[2]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MosaicML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, Progressive Image Resizing</a:t>
                    </a:r>
                  </a:p>
                  <a:p>
                    <a:r>
                      <a:rPr lang="en-CA" sz="1500" dirty="0">
                        <a:latin typeface="Myriad Pro" panose="020B0503030403020204" pitchFamily="34" charset="0"/>
                      </a:rPr>
                      <a:t>[3] Vincent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Billaut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, Matthieu de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Rochemonteix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, and Marc Thibault.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Colorunet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: A convolutional classification approach to colorization.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CoRR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, abs/1811.03120, 2018. </a:t>
                    </a:r>
                  </a:p>
                  <a:p>
                    <a:r>
                      <a:rPr lang="en-CA" sz="1500" dirty="0">
                        <a:latin typeface="Myriad Pro" panose="020B0503030403020204" pitchFamily="34" charset="0"/>
                      </a:rPr>
                      <a:t>[4] Karen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Simonyan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 and Andrew Zisserman. Very deep convolutional networks for large-scale image recognition, 2014.</a:t>
                    </a:r>
                  </a:p>
                  <a:p>
                    <a:r>
                      <a:rPr lang="en-CA" sz="1500" dirty="0">
                        <a:latin typeface="Myriad Pro" panose="020B0503030403020204" pitchFamily="34" charset="0"/>
                      </a:rPr>
                      <a:t>[5]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Kaiming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 He,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Xiangyu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 Zhang, </a:t>
                    </a:r>
                    <a:r>
                      <a:rPr lang="en-CA" sz="1500" dirty="0" err="1">
                        <a:latin typeface="Myriad Pro" panose="020B0503030403020204" pitchFamily="34" charset="0"/>
                      </a:rPr>
                      <a:t>Shaoqing</a:t>
                    </a:r>
                    <a:r>
                      <a:rPr lang="en-CA" sz="1500" dirty="0">
                        <a:latin typeface="Myriad Pro" panose="020B0503030403020204" pitchFamily="34" charset="0"/>
                      </a:rPr>
                      <a:t> Ren, and Jian Sun. Deep residual learning for image recognition, 2015</a:t>
                    </a:r>
                  </a:p>
                </p:txBody>
              </p:sp>
            </p:grpSp>
            <p:grpSp>
              <p:nvGrpSpPr>
                <p:cNvPr id="360" name="Group 359">
                  <a:extLst>
                    <a:ext uri="{FF2B5EF4-FFF2-40B4-BE49-F238E27FC236}">
                      <a16:creationId xmlns:a16="http://schemas.microsoft.com/office/drawing/2014/main" id="{7A910EDC-9B32-4B03-9CBE-2378C050D32E}"/>
                    </a:ext>
                  </a:extLst>
                </p:cNvPr>
                <p:cNvGrpSpPr/>
                <p:nvPr/>
              </p:nvGrpSpPr>
              <p:grpSpPr>
                <a:xfrm>
                  <a:off x="22262123" y="27436196"/>
                  <a:ext cx="17440535" cy="2277245"/>
                  <a:chOff x="528372" y="12268944"/>
                  <a:chExt cx="31284737" cy="2277245"/>
                </a:xfrm>
              </p:grpSpPr>
              <p:sp>
                <p:nvSpPr>
                  <p:cNvPr id="361" name="Rectangle 360">
                    <a:extLst>
                      <a:ext uri="{FF2B5EF4-FFF2-40B4-BE49-F238E27FC236}">
                        <a16:creationId xmlns:a16="http://schemas.microsoft.com/office/drawing/2014/main" id="{982D046A-EFDE-4298-8466-79476AD0DBB5}"/>
                      </a:ext>
                    </a:extLst>
                  </p:cNvPr>
                  <p:cNvSpPr/>
                  <p:nvPr/>
                </p:nvSpPr>
                <p:spPr>
                  <a:xfrm>
                    <a:off x="528372" y="12268944"/>
                    <a:ext cx="31284737" cy="2277245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62" name="Title 1">
                    <a:extLst>
                      <a:ext uri="{FF2B5EF4-FFF2-40B4-BE49-F238E27FC236}">
                        <a16:creationId xmlns:a16="http://schemas.microsoft.com/office/drawing/2014/main" id="{947F6E37-4FA8-4C37-9AA9-71E81F39512E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8372" y="12278434"/>
                    <a:ext cx="31284737" cy="573288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3000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Acknowledgements</a:t>
                    </a:r>
                  </a:p>
                </p:txBody>
              </p:sp>
            </p:grpSp>
          </p:grp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B4440D25-0B4F-4A34-BC7A-9A3A6609CA0F}"/>
                  </a:ext>
                </a:extLst>
              </p:cNvPr>
              <p:cNvSpPr/>
              <p:nvPr/>
            </p:nvSpPr>
            <p:spPr>
              <a:xfrm>
                <a:off x="22756329" y="28498952"/>
                <a:ext cx="16697118" cy="9140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CA" sz="2400" i="1" dirty="0">
                    <a:latin typeface="Myriad Pro" panose="020B0503030403020204" pitchFamily="34" charset="0"/>
                  </a:rPr>
                  <a:t>We would like to thank the CS1430 course staff (especially </a:t>
                </a:r>
                <a:r>
                  <a:rPr lang="en-CA" sz="2400" i="1" dirty="0" err="1">
                    <a:latin typeface="Myriad Pro" panose="020B0503030403020204" pitchFamily="34" charset="0"/>
                  </a:rPr>
                  <a:t>Miku</a:t>
                </a:r>
                <a:r>
                  <a:rPr lang="en-CA" sz="2400" i="1" dirty="0">
                    <a:latin typeface="Myriad Pro" panose="020B0503030403020204" pitchFamily="34" charset="0"/>
                  </a:rPr>
                  <a:t>) for their wonderful support; James for his wonderful teaching and instruction; CCV/GCP for compute; and a Stanford CS231n final project [3] for inspiration. </a:t>
                </a:r>
              </a:p>
            </p:txBody>
          </p:sp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6BB111E-D6DA-4CF5-A1F6-22A1C9223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614" y="308117"/>
            <a:ext cx="2041760" cy="2373283"/>
          </a:xfrm>
          <a:prstGeom prst="rect">
            <a:avLst/>
          </a:prstGeom>
        </p:spPr>
      </p:pic>
      <p:pic>
        <p:nvPicPr>
          <p:cNvPr id="37" name="Picture 36" descr="A picture containing window, building&#10;&#10;Description automatically generated">
            <a:extLst>
              <a:ext uri="{FF2B5EF4-FFF2-40B4-BE49-F238E27FC236}">
                <a16:creationId xmlns:a16="http://schemas.microsoft.com/office/drawing/2014/main" id="{94AC8EF9-9F52-44CF-4421-627854FFB4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657"/>
          <a:stretch/>
        </p:blipFill>
        <p:spPr>
          <a:xfrm>
            <a:off x="498962" y="12567676"/>
            <a:ext cx="9756681" cy="12019106"/>
          </a:xfrm>
          <a:prstGeom prst="rect">
            <a:avLst/>
          </a:prstGeom>
        </p:spPr>
      </p:pic>
      <p:pic>
        <p:nvPicPr>
          <p:cNvPr id="39" name="Picture 38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095D5B9D-0A94-826D-A6DD-EE079937EE4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0401"/>
          <a:stretch/>
        </p:blipFill>
        <p:spPr>
          <a:xfrm>
            <a:off x="10242175" y="12564454"/>
            <a:ext cx="5777129" cy="12019106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42938AD4-3ED7-9DF5-F01B-A3CC4EE649E0}"/>
              </a:ext>
            </a:extLst>
          </p:cNvPr>
          <p:cNvSpPr txBox="1"/>
          <p:nvPr/>
        </p:nvSpPr>
        <p:spPr>
          <a:xfrm>
            <a:off x="501547" y="11399150"/>
            <a:ext cx="93265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Myriad Pro" panose="020B0503030403020204" pitchFamily="34" charset="0"/>
              </a:rPr>
              <a:t>Good:</a:t>
            </a:r>
          </a:p>
          <a:p>
            <a:pPr algn="ctr"/>
            <a:r>
              <a:rPr lang="en-US" sz="2400" dirty="0">
                <a:latin typeface="Myriad Pro" panose="020B0503030403020204" pitchFamily="34" charset="0"/>
              </a:rPr>
              <a:t>Landscapes, Homes, Sky, Greenery 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76DD0ED-DCBE-1457-D5CD-02689DC8BE71}"/>
              </a:ext>
            </a:extLst>
          </p:cNvPr>
          <p:cNvSpPr txBox="1"/>
          <p:nvPr/>
        </p:nvSpPr>
        <p:spPr>
          <a:xfrm>
            <a:off x="9466177" y="11399150"/>
            <a:ext cx="65539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Myriad Pro" panose="020B0503030403020204" pitchFamily="34" charset="0"/>
              </a:rPr>
              <a:t>		Bad: </a:t>
            </a:r>
          </a:p>
          <a:p>
            <a:pPr algn="ctr"/>
            <a:r>
              <a:rPr lang="en-US" sz="2400" dirty="0">
                <a:latin typeface="Myriad Pro" panose="020B0503030403020204" pitchFamily="34" charset="0"/>
              </a:rPr>
              <a:t>Patterns, Objects, Warm/Cool Colors, Artifacts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3CA285C-9E70-B475-1A15-3739097CB61E}"/>
              </a:ext>
            </a:extLst>
          </p:cNvPr>
          <p:cNvCxnSpPr>
            <a:cxnSpLocks/>
          </p:cNvCxnSpPr>
          <p:nvPr/>
        </p:nvCxnSpPr>
        <p:spPr>
          <a:xfrm flipV="1">
            <a:off x="10242175" y="12697905"/>
            <a:ext cx="0" cy="1188565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47B3A7EE-8B96-3CB5-05DA-2395B330F703}"/>
              </a:ext>
            </a:extLst>
          </p:cNvPr>
          <p:cNvSpPr txBox="1"/>
          <p:nvPr/>
        </p:nvSpPr>
        <p:spPr>
          <a:xfrm>
            <a:off x="16476142" y="23811297"/>
            <a:ext cx="193135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7596" indent="-467596">
              <a:buFont typeface="Arial" panose="020B0604020202020204" pitchFamily="34" charset="0"/>
              <a:buChar char="•"/>
            </a:pPr>
            <a:r>
              <a:rPr lang="en-US" sz="2800" dirty="0">
                <a:latin typeface="Myriad Pro" panose="020B0503030403020204" pitchFamily="34" charset="0"/>
              </a:rPr>
              <a:t>Pretrained VGG16 [4] </a:t>
            </a:r>
            <a:r>
              <a:rPr lang="en-US" sz="2800" b="1" i="1" dirty="0">
                <a:latin typeface="Myriad Pro" panose="020B0503030403020204" pitchFamily="34" charset="0"/>
              </a:rPr>
              <a:t>and</a:t>
            </a:r>
            <a:r>
              <a:rPr lang="en-US" sz="2800" dirty="0">
                <a:latin typeface="Myriad Pro" panose="020B0503030403020204" pitchFamily="34" charset="0"/>
              </a:rPr>
              <a:t> ResNet50v2 [5] encoders for rich (high-dimensional) feature tensor. </a:t>
            </a:r>
          </a:p>
          <a:p>
            <a:pPr marL="467596" indent="-467596">
              <a:buFont typeface="Arial" panose="020B0604020202020204" pitchFamily="34" charset="0"/>
              <a:buChar char="•"/>
            </a:pPr>
            <a:r>
              <a:rPr lang="en-US" sz="2800" dirty="0">
                <a:latin typeface="Myriad Pro" panose="020B0503030403020204" pitchFamily="34" charset="0"/>
              </a:rPr>
              <a:t>Trained U-Net decoder: deconvolution + concatenation from appropriately-sized VGG16 convolution tensors. </a:t>
            </a:r>
          </a:p>
        </p:txBody>
      </p:sp>
      <p:pic>
        <p:nvPicPr>
          <p:cNvPr id="49" name="Picture 48" descr="Graphical user interface&#10;&#10;Description automatically generated">
            <a:extLst>
              <a:ext uri="{FF2B5EF4-FFF2-40B4-BE49-F238E27FC236}">
                <a16:creationId xmlns:a16="http://schemas.microsoft.com/office/drawing/2014/main" id="{FF86A945-FF60-6E0A-22C7-EAA4063BBC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7132" y="17335675"/>
            <a:ext cx="19313548" cy="6209787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9A143933-ED5C-2ACB-7895-0C652C6B06D6}"/>
              </a:ext>
            </a:extLst>
          </p:cNvPr>
          <p:cNvSpPr txBox="1"/>
          <p:nvPr/>
        </p:nvSpPr>
        <p:spPr>
          <a:xfrm>
            <a:off x="16808226" y="14114938"/>
            <a:ext cx="18263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Myriad Pro" panose="020B0503030403020204" pitchFamily="34" charset="0"/>
              </a:rPr>
              <a:t>Original Image</a:t>
            </a:r>
          </a:p>
          <a:p>
            <a:pPr algn="ctr"/>
            <a:r>
              <a:rPr lang="en-US" sz="3200" dirty="0">
                <a:latin typeface="Myriad Pro" panose="020B0503030403020204" pitchFamily="34" charset="0"/>
              </a:rPr>
              <a:t>(RGB)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CF83FBA-FC56-B47C-482C-A93F1BDDB1B2}"/>
              </a:ext>
            </a:extLst>
          </p:cNvPr>
          <p:cNvCxnSpPr>
            <a:cxnSpLocks/>
          </p:cNvCxnSpPr>
          <p:nvPr/>
        </p:nvCxnSpPr>
        <p:spPr>
          <a:xfrm flipV="1">
            <a:off x="18716076" y="12596776"/>
            <a:ext cx="355436" cy="42164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32FE5DA1-B103-F7F9-8BEF-58EFA4D3B806}"/>
              </a:ext>
            </a:extLst>
          </p:cNvPr>
          <p:cNvCxnSpPr>
            <a:cxnSpLocks/>
          </p:cNvCxnSpPr>
          <p:nvPr/>
        </p:nvCxnSpPr>
        <p:spPr>
          <a:xfrm>
            <a:off x="18716076" y="13000015"/>
            <a:ext cx="350341" cy="26888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703DD0A-1992-CAF6-6589-E31467FCC1A7}"/>
              </a:ext>
            </a:extLst>
          </p:cNvPr>
          <p:cNvCxnSpPr>
            <a:cxnSpLocks/>
          </p:cNvCxnSpPr>
          <p:nvPr/>
        </p:nvCxnSpPr>
        <p:spPr>
          <a:xfrm>
            <a:off x="18724837" y="13018416"/>
            <a:ext cx="336079" cy="1333946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47FB08B1-794B-C538-78D5-A9B4438A33D6}"/>
              </a:ext>
            </a:extLst>
          </p:cNvPr>
          <p:cNvSpPr txBox="1"/>
          <p:nvPr/>
        </p:nvSpPr>
        <p:spPr>
          <a:xfrm>
            <a:off x="20599644" y="11587800"/>
            <a:ext cx="1826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L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Grayscale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B997309-7C9A-8FBD-70DE-21594C57DAB1}"/>
              </a:ext>
            </a:extLst>
          </p:cNvPr>
          <p:cNvSpPr txBox="1"/>
          <p:nvPr/>
        </p:nvSpPr>
        <p:spPr>
          <a:xfrm>
            <a:off x="20599644" y="13067959"/>
            <a:ext cx="20246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*a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Red-Green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FF13BC84-5F46-05FD-0779-F26E0E07D607}"/>
              </a:ext>
            </a:extLst>
          </p:cNvPr>
          <p:cNvSpPr txBox="1"/>
          <p:nvPr/>
        </p:nvSpPr>
        <p:spPr>
          <a:xfrm>
            <a:off x="20599644" y="14527233"/>
            <a:ext cx="20246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*b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Yellow-Blue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1D0C4EA-AC51-329A-306B-9B15CD84C0C4}"/>
              </a:ext>
            </a:extLst>
          </p:cNvPr>
          <p:cNvSpPr/>
          <p:nvPr/>
        </p:nvSpPr>
        <p:spPr>
          <a:xfrm>
            <a:off x="23279421" y="12362440"/>
            <a:ext cx="4807670" cy="129875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Our Model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4E9967E-9582-18EA-57B7-C29F9C724C7D}"/>
              </a:ext>
            </a:extLst>
          </p:cNvPr>
          <p:cNvCxnSpPr>
            <a:cxnSpLocks/>
          </p:cNvCxnSpPr>
          <p:nvPr/>
        </p:nvCxnSpPr>
        <p:spPr>
          <a:xfrm>
            <a:off x="22222972" y="12615633"/>
            <a:ext cx="897290" cy="38063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E78586B7-DC50-D544-CF29-BC89E3C280AF}"/>
              </a:ext>
            </a:extLst>
          </p:cNvPr>
          <p:cNvCxnSpPr/>
          <p:nvPr/>
        </p:nvCxnSpPr>
        <p:spPr>
          <a:xfrm>
            <a:off x="28187304" y="12986478"/>
            <a:ext cx="716848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743F1932-5A31-2B21-9A12-84354642038F}"/>
              </a:ext>
            </a:extLst>
          </p:cNvPr>
          <p:cNvSpPr txBox="1"/>
          <p:nvPr/>
        </p:nvSpPr>
        <p:spPr>
          <a:xfrm>
            <a:off x="30509529" y="12430755"/>
            <a:ext cx="25497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Predicted *a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Red-Green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90C1A997-0FBC-AD88-1C33-9987BA1A6F3B}"/>
              </a:ext>
            </a:extLst>
          </p:cNvPr>
          <p:cNvSpPr txBox="1"/>
          <p:nvPr/>
        </p:nvSpPr>
        <p:spPr>
          <a:xfrm>
            <a:off x="30509530" y="13890029"/>
            <a:ext cx="23235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Predicted *b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Yellow-Blue</a:t>
            </a:r>
          </a:p>
        </p:txBody>
      </p:sp>
      <p:pic>
        <p:nvPicPr>
          <p:cNvPr id="70" name="Picture 69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E8FC565F-B904-1B29-044A-0B11BE02861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5" t="17788" r="58247" b="17713"/>
          <a:stretch/>
        </p:blipFill>
        <p:spPr>
          <a:xfrm>
            <a:off x="16664874" y="12018754"/>
            <a:ext cx="2130332" cy="2086984"/>
          </a:xfrm>
          <a:prstGeom prst="rect">
            <a:avLst/>
          </a:prstGeom>
        </p:spPr>
      </p:pic>
      <p:pic>
        <p:nvPicPr>
          <p:cNvPr id="72" name="Picture 71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F1F37BE9-C4CA-E2CF-6BD0-C91E9216A66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0" t="18534" r="74137" b="17714"/>
          <a:stretch/>
        </p:blipFill>
        <p:spPr>
          <a:xfrm>
            <a:off x="19152415" y="11294100"/>
            <a:ext cx="1366326" cy="1321533"/>
          </a:xfrm>
          <a:prstGeom prst="rect">
            <a:avLst/>
          </a:prstGeom>
        </p:spPr>
      </p:pic>
      <p:pic>
        <p:nvPicPr>
          <p:cNvPr id="75" name="Picture 74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0B7214FF-7AA9-6FD7-A895-051616A59ED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45" t="17788" r="26292" b="16881"/>
          <a:stretch/>
        </p:blipFill>
        <p:spPr>
          <a:xfrm>
            <a:off x="19144499" y="12778493"/>
            <a:ext cx="1333118" cy="1354266"/>
          </a:xfrm>
          <a:prstGeom prst="rect">
            <a:avLst/>
          </a:prstGeom>
        </p:spPr>
      </p:pic>
      <p:pic>
        <p:nvPicPr>
          <p:cNvPr id="77" name="Picture 76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2E62CCAE-D4D4-A9F9-F0F7-E211F41144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2" t="17671" r="10215" b="16859"/>
          <a:stretch/>
        </p:blipFill>
        <p:spPr>
          <a:xfrm>
            <a:off x="19160120" y="14352362"/>
            <a:ext cx="1333117" cy="1357138"/>
          </a:xfrm>
          <a:prstGeom prst="rect">
            <a:avLst/>
          </a:prstGeom>
        </p:spPr>
      </p:pic>
      <p:pic>
        <p:nvPicPr>
          <p:cNvPr id="82" name="Picture 81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070CAE78-4E50-4460-9426-39F8DDC2194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37" t="18486" r="26371" b="16386"/>
          <a:stretch/>
        </p:blipFill>
        <p:spPr>
          <a:xfrm>
            <a:off x="29045365" y="12223817"/>
            <a:ext cx="1345751" cy="1381124"/>
          </a:xfrm>
          <a:prstGeom prst="rect">
            <a:avLst/>
          </a:prstGeom>
        </p:spPr>
      </p:pic>
      <p:pic>
        <p:nvPicPr>
          <p:cNvPr id="84" name="Picture 83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35203705-6BA0-B931-1C46-D8FA1E75C55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52" t="18024" r="10165" b="16386"/>
          <a:stretch/>
        </p:blipFill>
        <p:spPr>
          <a:xfrm>
            <a:off x="29062034" y="13695986"/>
            <a:ext cx="1376561" cy="1390912"/>
          </a:xfrm>
          <a:prstGeom prst="rect">
            <a:avLst/>
          </a:prstGeom>
        </p:spPr>
      </p:pic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8AE3856B-E769-65E6-C8F1-2190497C83DC}"/>
              </a:ext>
            </a:extLst>
          </p:cNvPr>
          <p:cNvCxnSpPr>
            <a:cxnSpLocks/>
          </p:cNvCxnSpPr>
          <p:nvPr/>
        </p:nvCxnSpPr>
        <p:spPr>
          <a:xfrm flipH="1">
            <a:off x="22671617" y="14168366"/>
            <a:ext cx="6101178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293D7551-A5AE-FEA9-0B26-EFBC88BD5026}"/>
                  </a:ext>
                </a:extLst>
              </p:cNvPr>
              <p:cNvSpPr txBox="1"/>
              <p:nvPr/>
            </p:nvSpPr>
            <p:spPr>
              <a:xfrm>
                <a:off x="22730738" y="14292028"/>
                <a:ext cx="5819290" cy="16248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>
                    <a:latin typeface="Myriad Pro" panose="020B0503030403020204" pitchFamily="34" charset="0"/>
                  </a:rPr>
                  <a:t>Evaluate/Train against ground truth</a:t>
                </a:r>
              </a:p>
              <a:p>
                <a:pPr algn="ctr"/>
                <a:r>
                  <a:rPr lang="en-US" sz="2800" dirty="0">
                    <a:latin typeface="Myriad Pro" panose="020B0503030403020204" pitchFamily="34" charset="0"/>
                  </a:rPr>
                  <a:t>w/ </a:t>
                </a:r>
                <a:r>
                  <a:rPr lang="en-US" sz="2800" i="1" dirty="0">
                    <a:latin typeface="Myriad Pro" panose="020B0503030403020204" pitchFamily="34" charset="0"/>
                  </a:rPr>
                  <a:t>L2 Loss (Mean-Squared Error)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>
                  <a:latin typeface="Myriad Pro" panose="020B0503030403020204" pitchFamily="34" charset="0"/>
                </a:endParaRPr>
              </a:p>
            </p:txBody>
          </p:sp>
        </mc:Choice>
        <mc:Fallback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293D7551-A5AE-FEA9-0B26-EFBC88BD50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30738" y="14292028"/>
                <a:ext cx="5819290" cy="1624804"/>
              </a:xfrm>
              <a:prstGeom prst="rect">
                <a:avLst/>
              </a:prstGeom>
              <a:blipFill>
                <a:blip r:embed="rId9"/>
                <a:stretch>
                  <a:fillRect l="-1089" t="-5426" r="-1307" b="-806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2" name="Picture 91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BECD6CDE-C158-ED84-885E-0809C3C23D2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54" t="18024" r="42265" b="17713"/>
          <a:stretch/>
        </p:blipFill>
        <p:spPr>
          <a:xfrm>
            <a:off x="33718582" y="11510330"/>
            <a:ext cx="2113668" cy="2109032"/>
          </a:xfrm>
          <a:prstGeom prst="rect">
            <a:avLst/>
          </a:prstGeom>
        </p:spPr>
      </p:pic>
      <p:sp>
        <p:nvSpPr>
          <p:cNvPr id="155" name="TextBox 154">
            <a:extLst>
              <a:ext uri="{FF2B5EF4-FFF2-40B4-BE49-F238E27FC236}">
                <a16:creationId xmlns:a16="http://schemas.microsoft.com/office/drawing/2014/main" id="{F37C2EE4-8ED9-2793-5910-190968A20D92}"/>
              </a:ext>
            </a:extLst>
          </p:cNvPr>
          <p:cNvSpPr txBox="1"/>
          <p:nvPr/>
        </p:nvSpPr>
        <p:spPr>
          <a:xfrm>
            <a:off x="33765752" y="13785453"/>
            <a:ext cx="20065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Myriad Pro" panose="020B0503030403020204" pitchFamily="34" charset="0"/>
              </a:rPr>
              <a:t>Colorized Image</a:t>
            </a:r>
          </a:p>
          <a:p>
            <a:pPr algn="ctr"/>
            <a:r>
              <a:rPr lang="en-US" sz="3200" dirty="0">
                <a:latin typeface="Myriad Pro" panose="020B0503030403020204" pitchFamily="34" charset="0"/>
              </a:rPr>
              <a:t>(RGB)</a:t>
            </a: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D70F104C-70AA-E528-A368-9B6D5033C6C5}"/>
              </a:ext>
            </a:extLst>
          </p:cNvPr>
          <p:cNvCxnSpPr>
            <a:cxnSpLocks/>
          </p:cNvCxnSpPr>
          <p:nvPr/>
        </p:nvCxnSpPr>
        <p:spPr>
          <a:xfrm flipV="1">
            <a:off x="32833058" y="12747048"/>
            <a:ext cx="726365" cy="18835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583D4559-E722-B3CC-C14B-46F829759E45}"/>
              </a:ext>
            </a:extLst>
          </p:cNvPr>
          <p:cNvCxnSpPr>
            <a:cxnSpLocks/>
            <a:stCxn id="129" idx="3"/>
          </p:cNvCxnSpPr>
          <p:nvPr/>
        </p:nvCxnSpPr>
        <p:spPr>
          <a:xfrm flipV="1">
            <a:off x="32833058" y="13482979"/>
            <a:ext cx="726365" cy="88410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F830FF0B-CF3F-9D5C-5891-5571480D3645}"/>
              </a:ext>
            </a:extLst>
          </p:cNvPr>
          <p:cNvCxnSpPr>
            <a:cxnSpLocks/>
          </p:cNvCxnSpPr>
          <p:nvPr/>
        </p:nvCxnSpPr>
        <p:spPr>
          <a:xfrm>
            <a:off x="22425956" y="11937759"/>
            <a:ext cx="11133467" cy="0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5" name="TextBox 174">
            <a:extLst>
              <a:ext uri="{FF2B5EF4-FFF2-40B4-BE49-F238E27FC236}">
                <a16:creationId xmlns:a16="http://schemas.microsoft.com/office/drawing/2014/main" id="{F7855BE9-C514-9027-77C7-37DE7DBAEC99}"/>
              </a:ext>
            </a:extLst>
          </p:cNvPr>
          <p:cNvSpPr txBox="1"/>
          <p:nvPr/>
        </p:nvSpPr>
        <p:spPr>
          <a:xfrm>
            <a:off x="28550030" y="15193714"/>
            <a:ext cx="5331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yriad Pro" panose="020B0503030403020204" pitchFamily="34" charset="0"/>
              </a:rPr>
              <a:t>(</a:t>
            </a:r>
            <a:r>
              <a:rPr lang="en-US" sz="1600" b="1" dirty="0">
                <a:latin typeface="Myriad Pro" panose="020B0503030403020204" pitchFamily="34" charset="0"/>
              </a:rPr>
              <a:t>Unintended Side-Effect: </a:t>
            </a:r>
            <a:r>
              <a:rPr lang="en-US" sz="1600" dirty="0">
                <a:latin typeface="Myriad Pro" panose="020B0503030403020204" pitchFamily="34" charset="0"/>
              </a:rPr>
              <a:t>our model produces outputs with more color detail than compressed original image!)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7BB939E-CC36-0ABE-B8EB-618200F58C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39"/>
          <a:stretch/>
        </p:blipFill>
        <p:spPr bwMode="auto">
          <a:xfrm>
            <a:off x="8820795" y="4891737"/>
            <a:ext cx="2376002" cy="216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1ACCEA3-1B3B-4932-4D96-C45FFA7FC5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38"/>
          <a:stretch/>
        </p:blipFill>
        <p:spPr bwMode="auto">
          <a:xfrm>
            <a:off x="8820795" y="7524078"/>
            <a:ext cx="2376003" cy="2167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A740AE73-4498-E8CA-FA69-720D128D800E}"/>
              </a:ext>
            </a:extLst>
          </p:cNvPr>
          <p:cNvSpPr txBox="1"/>
          <p:nvPr/>
        </p:nvSpPr>
        <p:spPr>
          <a:xfrm>
            <a:off x="8820795" y="4423875"/>
            <a:ext cx="2376002" cy="532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Before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7AD0AAD-440B-A76B-CC6B-024D1F4A59AB}"/>
              </a:ext>
            </a:extLst>
          </p:cNvPr>
          <p:cNvSpPr txBox="1"/>
          <p:nvPr/>
        </p:nvSpPr>
        <p:spPr>
          <a:xfrm>
            <a:off x="8820794" y="7051883"/>
            <a:ext cx="2376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After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F69618C-E206-DE0B-7464-AA6E75253605}"/>
              </a:ext>
            </a:extLst>
          </p:cNvPr>
          <p:cNvSpPr txBox="1"/>
          <p:nvPr/>
        </p:nvSpPr>
        <p:spPr>
          <a:xfrm>
            <a:off x="12644318" y="6215792"/>
            <a:ext cx="588348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Training: 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u="sng" dirty="0">
                <a:latin typeface="Myriad Pro" panose="020B0503030403020204" pitchFamily="34" charset="0"/>
              </a:rPr>
              <a:t>VGG:</a:t>
            </a:r>
            <a:r>
              <a:rPr lang="en-US" sz="2800" dirty="0">
                <a:latin typeface="Myriad Pro" panose="020B0503030403020204" pitchFamily="34" charset="0"/>
              </a:rPr>
              <a:t> Pretrained on ImageNet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u="sng" dirty="0" err="1">
                <a:latin typeface="Myriad Pro" panose="020B0503030403020204" pitchFamily="34" charset="0"/>
              </a:rPr>
              <a:t>ResNet</a:t>
            </a:r>
            <a:r>
              <a:rPr lang="en-US" sz="2800" u="sng" dirty="0">
                <a:latin typeface="Myriad Pro" panose="020B0503030403020204" pitchFamily="34" charset="0"/>
              </a:rPr>
              <a:t>:</a:t>
            </a:r>
            <a:r>
              <a:rPr lang="en-US" sz="2800" dirty="0">
                <a:latin typeface="Myriad Pro" panose="020B0503030403020204" pitchFamily="34" charset="0"/>
              </a:rPr>
              <a:t> Pretrained on ImageNet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u="sng" dirty="0">
                <a:latin typeface="Myriad Pro" panose="020B0503030403020204" pitchFamily="34" charset="0"/>
              </a:rPr>
              <a:t>Custom head:</a:t>
            </a:r>
            <a:r>
              <a:rPr lang="en-US" sz="2800" dirty="0">
                <a:latin typeface="Myriad Pro" panose="020B0503030403020204" pitchFamily="34" charset="0"/>
              </a:rPr>
              <a:t> MIT Places2 test dataset* [1]</a:t>
            </a:r>
            <a:endParaRPr lang="en-US" sz="2800" b="1" dirty="0">
              <a:latin typeface="Myriad Pro" panose="020B0503030403020204" pitchFamily="34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5C9E4DD1-9601-8F53-4A1D-D4E58D17F163}"/>
              </a:ext>
            </a:extLst>
          </p:cNvPr>
          <p:cNvSpPr txBox="1"/>
          <p:nvPr/>
        </p:nvSpPr>
        <p:spPr>
          <a:xfrm>
            <a:off x="18808097" y="6185907"/>
            <a:ext cx="49340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Testing: 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Myriad Pro" panose="020B0503030403020204" pitchFamily="34" charset="0"/>
              </a:rPr>
              <a:t>MIT Places2 validation dataset* [1]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7B7C659E-4906-25CF-B02F-0512981FEDA1}"/>
              </a:ext>
            </a:extLst>
          </p:cNvPr>
          <p:cNvSpPr txBox="1"/>
          <p:nvPr/>
        </p:nvSpPr>
        <p:spPr>
          <a:xfrm>
            <a:off x="18561690" y="8774834"/>
            <a:ext cx="588348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 panose="020B0503030403020204" pitchFamily="34" charset="0"/>
              </a:rPr>
              <a:t>* Note: we used the test dataset for our training because the training dataset was too large to feasibly run on our resources </a:t>
            </a:r>
          </a:p>
          <a:p>
            <a:endParaRPr lang="en-US" sz="3200" b="1" dirty="0">
              <a:latin typeface="Myriad Pro" panose="020B0503030403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3B70203-FB82-64FF-CC80-FC558EF07311}"/>
              </a:ext>
            </a:extLst>
          </p:cNvPr>
          <p:cNvSpPr txBox="1"/>
          <p:nvPr/>
        </p:nvSpPr>
        <p:spPr>
          <a:xfrm>
            <a:off x="24564123" y="7569827"/>
            <a:ext cx="1137236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Myriad Pro" panose="020B0503030403020204" pitchFamily="34" charset="0"/>
              </a:rPr>
              <a:t>Future Improvements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Myriad Pro" panose="020B0503030403020204" pitchFamily="34" charset="0"/>
              </a:rPr>
              <a:t>Improve loss function by incentivizing confident guesses for rare colors [3] to decrease ‘averaging’ (sepia colors).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Myriad Pro" panose="020B0503030403020204" pitchFamily="34" charset="0"/>
              </a:rPr>
              <a:t>Incorporate a GAN into our model to improve accuracy. 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482EC80-0587-736C-6F20-89112F6B06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09" y="5599919"/>
            <a:ext cx="6333748" cy="1871700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7CA2E922-48F3-954A-FE10-A8D827B15AA3}"/>
              </a:ext>
            </a:extLst>
          </p:cNvPr>
          <p:cNvSpPr txBox="1"/>
          <p:nvPr/>
        </p:nvSpPr>
        <p:spPr>
          <a:xfrm>
            <a:off x="25141299" y="6705679"/>
            <a:ext cx="2376002" cy="532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32 x 32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8300E3E-03F9-9301-E9D8-CFE0A6640D17}"/>
              </a:ext>
            </a:extLst>
          </p:cNvPr>
          <p:cNvSpPr txBox="1"/>
          <p:nvPr/>
        </p:nvSpPr>
        <p:spPr>
          <a:xfrm>
            <a:off x="32870088" y="6707833"/>
            <a:ext cx="2376002" cy="532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256 x 256</a:t>
            </a:r>
          </a:p>
        </p:txBody>
      </p:sp>
    </p:spTree>
    <p:extLst>
      <p:ext uri="{BB962C8B-B14F-4D97-AF65-F5344CB8AC3E}">
        <p14:creationId xmlns:p14="http://schemas.microsoft.com/office/powerpoint/2010/main" val="3290075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1415</TotalTime>
  <Words>507</Words>
  <Application>Microsoft Macintosh PowerPoint</Application>
  <PresentationFormat>Custom</PresentationFormat>
  <Paragraphs>64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Myriad Pro</vt:lpstr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Srinath Sridhar</dc:creator>
  <cp:lastModifiedBy>Jiahua Chen</cp:lastModifiedBy>
  <cp:revision>231</cp:revision>
  <dcterms:created xsi:type="dcterms:W3CDTF">2017-09-13T18:27:54Z</dcterms:created>
  <dcterms:modified xsi:type="dcterms:W3CDTF">2022-05-10T00:30:27Z</dcterms:modified>
</cp:coreProperties>
</file>

<file path=docProps/thumbnail.jpeg>
</file>